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6" r:id="rId5"/>
    <p:sldId id="257" r:id="rId6"/>
    <p:sldId id="260" r:id="rId7"/>
    <p:sldId id="274" r:id="rId8"/>
    <p:sldId id="290" r:id="rId9"/>
    <p:sldId id="295" r:id="rId10"/>
    <p:sldId id="298" r:id="rId11"/>
    <p:sldId id="297" r:id="rId12"/>
    <p:sldId id="296" r:id="rId13"/>
    <p:sldId id="266" r:id="rId14"/>
    <p:sldId id="303" r:id="rId15"/>
    <p:sldId id="302" r:id="rId16"/>
    <p:sldId id="288" r:id="rId17"/>
    <p:sldId id="289" r:id="rId18"/>
    <p:sldId id="294" r:id="rId19"/>
    <p:sldId id="273" r:id="rId20"/>
    <p:sldId id="293" r:id="rId21"/>
    <p:sldId id="292" r:id="rId22"/>
    <p:sldId id="270" r:id="rId23"/>
    <p:sldId id="279" r:id="rId24"/>
    <p:sldId id="286" r:id="rId25"/>
    <p:sldId id="275" r:id="rId26"/>
    <p:sldId id="262" r:id="rId27"/>
    <p:sldId id="263" r:id="rId28"/>
    <p:sldId id="280" r:id="rId29"/>
    <p:sldId id="264" r:id="rId30"/>
    <p:sldId id="300" r:id="rId31"/>
    <p:sldId id="301" r:id="rId32"/>
    <p:sldId id="299" r:id="rId33"/>
    <p:sldId id="267" r:id="rId34"/>
    <p:sldId id="261" r:id="rId3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9170" autoAdjust="0"/>
  </p:normalViewPr>
  <p:slideViewPr>
    <p:cSldViewPr snapToGrid="0" showGuides="1">
      <p:cViewPr>
        <p:scale>
          <a:sx n="100" d="100"/>
          <a:sy n="100" d="100"/>
        </p:scale>
        <p:origin x="2616" y="308"/>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2026/1/19</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１０</a:t>
            </a: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６０</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７０</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２０</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９０</a:t>
            </a: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４０</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１３０</a:t>
            </a: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0004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dirty="0"/>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2026/1/19</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00.png"/><Relationship Id="rId5" Type="http://schemas.openxmlformats.org/officeDocument/2006/relationships/image" Target="../media/image36.png"/><Relationship Id="rId10" Type="http://schemas.openxmlformats.org/officeDocument/2006/relationships/image" Target="../media/image9.emf"/><Relationship Id="rId4" Type="http://schemas.openxmlformats.org/officeDocument/2006/relationships/image" Target="../media/image110.png"/><Relationship Id="rId9"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 Id="rId9" Type="http://schemas.openxmlformats.org/officeDocument/2006/relationships/image" Target="../media/image400.png"/></Relationships>
</file>

<file path=ppt/slides/_rels/slide1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0.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4.svg"/></Relationships>
</file>

<file path=ppt/slides/_rels/slide26.xml.rels><?xml version="1.0" encoding="UTF-8" standalone="yes"?>
<Relationships xmlns="http://schemas.openxmlformats.org/package/2006/relationships"><Relationship Id="rId8" Type="http://schemas.openxmlformats.org/officeDocument/2006/relationships/image" Target="../media/image60.emf"/><Relationship Id="rId7" Type="http://schemas.openxmlformats.org/officeDocument/2006/relationships/image" Target="../media/image59.png"/><Relationship Id="rId12"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emf"/><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60.emf"/><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9.emf"/><Relationship Id="rId4" Type="http://schemas.openxmlformats.org/officeDocument/2006/relationships/image" Target="../media/image59.png"/><Relationship Id="rId9" Type="http://schemas.openxmlformats.org/officeDocument/2006/relationships/image" Target="../media/image6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課題と次ステップ</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今回の算出結果の妥当性，実際の信号減衰への影響を</a:t>
            </a:r>
            <a:r>
              <a:rPr lang="en-US" altLang="ja-JP" sz="2000" dirty="0"/>
              <a:t>FDTD</a:t>
            </a:r>
            <a:r>
              <a:rPr lang="ja-JP" altLang="en-US" sz="2000" dirty="0"/>
              <a:t>解析などの電磁界解析で検証する</a:t>
            </a:r>
          </a:p>
        </p:txBody>
      </p:sp>
    </p:spTree>
    <p:extLst>
      <p:ext uri="{BB962C8B-B14F-4D97-AF65-F5344CB8AC3E}">
        <p14:creationId xmlns:p14="http://schemas.microsoft.com/office/powerpoint/2010/main" val="136509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研究の背景</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en-US" altLang="ja-JP" sz="2000" dirty="0"/>
                  <a:t>AI,5G/6G</a:t>
                </a:r>
                <a:r>
                  <a:rPr lang="ja-JP" altLang="en-US" sz="2000" dirty="0"/>
                  <a:t>の次世代通信技術は高速で大容量データ送受信が必要</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帯での通信性能が必須</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従来：誘電損失を測定・検討</a:t>
                </a:r>
              </a:p>
              <a:p>
                <a:r>
                  <a:rPr lang="ja-JP" altLang="en-US" sz="2000" dirty="0"/>
                  <a:t>課題：導体損失における表面粗さの影響の検討は不十分</a:t>
                </a:r>
              </a:p>
            </p:txBody>
          </p:sp>
        </mc:Choice>
        <mc:Fallback>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blipFill>
                <a:blip r:embed="rId3"/>
                <a:stretch>
                  <a:fillRect l="-696" t="-1199"/>
                </a:stretch>
              </a:blipFill>
            </p:spPr>
            <p:txBody>
              <a:bodyPr/>
              <a:lstStyle/>
              <a:p>
                <a:r>
                  <a:rPr lang="ja-JP" altLang="en-US">
                    <a:noFill/>
                  </a:rPr>
                  <a:t> </a:t>
                </a:r>
              </a:p>
            </p:txBody>
          </p:sp>
        </mc:Fallback>
      </mc:AlternateContent>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439" y="3574196"/>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4614467" y="3900756"/>
            <a:ext cx="4228407" cy="793750"/>
            <a:chOff x="558910" y="4793114"/>
            <a:chExt cx="4228407" cy="793750"/>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65" y="3507056"/>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本研究の目的</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en-US" altLang="ja-JP" dirty="0"/>
              <a:t>BCDR</a:t>
            </a:r>
            <a:r>
              <a:rPr lang="ja-JP" altLang="en-US" dirty="0"/>
              <a:t>法による</a:t>
            </a: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減衰定数の算出と表面粗さの影響評価</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1356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161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728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5233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20076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42881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70175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82455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73471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149008165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solidFill>
                            <a:schemeClr val="tx1">
                              <a:lumMod val="50000"/>
                              <a:lumOff val="50000"/>
                            </a:schemeClr>
                          </a:solidFill>
                          <a:effectLst/>
                          <a:latin typeface="+mn-ea"/>
                          <a:ea typeface="+mn-ea"/>
                        </a:rPr>
                        <a:t>0.3mm</a:t>
                      </a:r>
                      <a:endParaRPr 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tx1">
                              <a:lumMod val="50000"/>
                              <a:lumOff val="50000"/>
                            </a:schemeClr>
                          </a:solidFill>
                          <a:effectLst/>
                          <a:latin typeface="+mn-ea"/>
                          <a:ea typeface="+mn-ea"/>
                        </a:rPr>
                        <a:t>高耐久性、高熱伝導性、低価格であり、</a:t>
                      </a:r>
                      <a:r>
                        <a:rPr lang="en-US" altLang="ja-JP" sz="1800" b="0" i="0" u="none" strike="noStrike" dirty="0">
                          <a:solidFill>
                            <a:schemeClr val="tx1">
                              <a:lumMod val="50000"/>
                              <a:lumOff val="50000"/>
                            </a:schemeClr>
                          </a:solidFill>
                          <a:effectLst/>
                          <a:latin typeface="+mn-ea"/>
                          <a:ea typeface="+mn-ea"/>
                        </a:rPr>
                        <a:t>1GHz</a:t>
                      </a:r>
                      <a:r>
                        <a:rPr lang="ja-JP" altLang="en-US" sz="1800" b="0" i="0" u="none" strike="noStrike" dirty="0">
                          <a:solidFill>
                            <a:schemeClr val="tx1">
                              <a:lumMod val="50000"/>
                              <a:lumOff val="50000"/>
                            </a:schemeClr>
                          </a:solidFill>
                          <a:effectLst/>
                          <a:latin typeface="+mn-ea"/>
                          <a:ea typeface="+mn-ea"/>
                        </a:rPr>
                        <a:t>以下の帯域でよく使われる。</a:t>
                      </a:r>
                      <a:endParaRPr 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662929"/>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820834"/>
            <a:ext cx="3674384"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170761"/>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528720"/>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5955261"/>
            <a:ext cx="5132152"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このような基板の評価には</a:t>
            </a:r>
            <a:r>
              <a:rPr kumimoji="1" lang="en-US" altLang="ja-JP" sz="2000" dirty="0">
                <a:latin typeface="メイリオ" panose="020B0604030504040204" pitchFamily="50" charset="-128"/>
                <a:ea typeface="メイリオ" panose="020B0604030504040204" pitchFamily="50" charset="-128"/>
              </a:rPr>
              <a:t>BCDR</a:t>
            </a:r>
            <a:r>
              <a:rPr kumimoji="1" lang="ja-JP" altLang="en-US" sz="2000" dirty="0">
                <a:latin typeface="メイリオ" panose="020B0604030504040204" pitchFamily="50" charset="-128"/>
                <a:ea typeface="メイリオ" panose="020B0604030504040204" pitchFamily="50" charset="-128"/>
              </a:rPr>
              <a:t>法が有効</a:t>
            </a: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dirty="0"/>
              <a:t>BCDR</a:t>
            </a:r>
            <a:r>
              <a:rPr lang="ja-JP" altLang="en-US" dirty="0"/>
              <a:t>法による測定方法</a:t>
            </a:r>
            <a:endParaRPr kumimoji="1" lang="ja-JP" altLang="en-US" sz="2800" dirty="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dirty="0">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392527" y="5295252"/>
            <a:ext cx="3982623" cy="646331"/>
          </a:xfrm>
          <a:prstGeom prst="rect">
            <a:avLst/>
          </a:prstGeom>
          <a:noFill/>
        </p:spPr>
        <p:txBody>
          <a:bodyPr wrap="square" rtlCol="0">
            <a:spAutoFit/>
          </a:bodyPr>
          <a:lstStyle/>
          <a:p>
            <a:pPr marL="342900" indent="-342900">
              <a:buFont typeface="+mj-ea"/>
              <a:buAutoNum type="circleNumDbPlain"/>
            </a:pPr>
            <a:r>
              <a:rPr lang="ja-JP" altLang="en-US" dirty="0">
                <a:latin typeface="+mn-ea"/>
              </a:rPr>
              <a:t> 銅箔除去基板 </a:t>
            </a:r>
            <a:r>
              <a:rPr lang="en-US" altLang="ja-JP" dirty="0">
                <a:latin typeface="+mn-ea"/>
              </a:rPr>
              <a:t>+ </a:t>
            </a:r>
            <a:r>
              <a:rPr lang="ja-JP" altLang="en-US" dirty="0">
                <a:latin typeface="+mn-ea"/>
              </a:rPr>
              <a:t>標準銅箔 </a:t>
            </a:r>
            <a:br>
              <a:rPr lang="en-US" altLang="ja-JP" dirty="0">
                <a:latin typeface="+mn-ea"/>
              </a:rPr>
            </a:br>
            <a:r>
              <a:rPr lang="ja-JP" altLang="en-US" dirty="0">
                <a:latin typeface="+mn-ea"/>
              </a:rPr>
              <a:t>→ 基板固有の複素誘電率を測定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911833"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誘電体で銅板電極を挟み，圧着</a:t>
            </a:r>
            <a:endParaRPr kumimoji="1" lang="ja-JP" altLang="en-US" sz="1600" dirty="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RF</a:t>
            </a:r>
            <a:r>
              <a:rPr lang="ja-JP" altLang="en-US" sz="1600" dirty="0">
                <a:solidFill>
                  <a:schemeClr val="tx1"/>
                </a:solidFill>
              </a:rPr>
              <a:t>信号入力</a:t>
            </a:r>
            <a:endParaRPr kumimoji="1" lang="ja-JP" altLang="en-US" sz="1600" dirty="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共振信号を測定</a:t>
            </a:r>
            <a:endParaRPr kumimoji="1" lang="ja-JP" altLang="en-US" sz="1600" dirty="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評価・計算</a:t>
            </a:r>
            <a:endParaRPr kumimoji="1" lang="ja-JP" altLang="en-US" sz="1600" dirty="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dirty="0"/>
              <a:t>測定結果①　</a:t>
            </a:r>
            <a:r>
              <a:rPr kumimoji="1" lang="en-US" altLang="ja-JP" dirty="0"/>
              <a:t>S</a:t>
            </a:r>
            <a:r>
              <a:rPr kumimoji="1" lang="ja-JP" altLang="en-US" dirty="0"/>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この値を使って</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複素誘電率を算出する</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dirty="0"/>
                </a:p>
              </p:txBody>
            </p:sp>
          </mc:Choice>
          <mc:Fallback>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449910"/>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449910"/>
                <a:ext cx="902876" cy="639086"/>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3181180"/>
            <a:ext cx="2063801" cy="615553"/>
          </a:xfrm>
          <a:prstGeom prst="rect">
            <a:avLst/>
          </a:prstGeom>
          <a:noFill/>
        </p:spPr>
        <p:txBody>
          <a:bodyPr wrap="square" lIns="0" tIns="0" rIns="0" bIns="0" rtlCol="0">
            <a:spAutoFit/>
          </a:bodyPr>
          <a:lstStyle/>
          <a:p>
            <a:pPr algn="l"/>
            <a:r>
              <a:rPr kumimoji="1" lang="ja-JP" altLang="en-US" sz="2000" dirty="0">
                <a:latin typeface="メイリオ" panose="020B0604030504040204" pitchFamily="50" charset="-128"/>
                <a:ea typeface="メイリオ" panose="020B0604030504040204" pitchFamily="50" charset="-128"/>
              </a:rPr>
              <a:t>この値が大きい</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ピークが鋭く立ち形が崩れていない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→測定が正常に行われた</a:t>
            </a:r>
            <a:endParaRPr lang="en-US" altLang="ja-JP" sz="2000" kern="100" dirty="0">
              <a:effectLst/>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596343"/>
                <a:ext cx="2311689" cy="646331"/>
              </a:xfrm>
              <a:prstGeom prst="rect">
                <a:avLst/>
              </a:prstGeom>
              <a:noFill/>
            </p:spPr>
            <p:txBody>
              <a:bodyPr wrap="square">
                <a:spAutoFit/>
              </a:bodyPr>
              <a:lstStyle/>
              <a:p>
                <a:pPr/>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dirty="0"/>
                  <a:t>は基板の</a:t>
                </a:r>
                <a:br>
                  <a:rPr lang="en-US" altLang="ja-JP" dirty="0"/>
                </a:br>
                <a:r>
                  <a:rPr lang="ja-JP" altLang="en-US" dirty="0"/>
                  <a:t>比誘電率に依存</a:t>
                </a:r>
              </a:p>
            </p:txBody>
          </p:sp>
        </mc:Choice>
        <mc:Fallback>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596343"/>
                <a:ext cx="2311689" cy="646331"/>
              </a:xfrm>
              <a:prstGeom prst="rect">
                <a:avLst/>
              </a:prstGeom>
              <a:blipFill>
                <a:blip r:embed="rId10"/>
                <a:stretch>
                  <a:fillRect l="-2375" t="-3774" b="-16038"/>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9E08D802-92C9-6542-7CB6-CDB660E5468F}"/>
              </a:ext>
            </a:extLst>
          </p:cNvPr>
          <p:cNvSpPr txBox="1"/>
          <p:nvPr/>
        </p:nvSpPr>
        <p:spPr>
          <a:xfrm>
            <a:off x="6832310" y="376170"/>
            <a:ext cx="2311689" cy="646331"/>
          </a:xfrm>
          <a:prstGeom prst="rect">
            <a:avLst/>
          </a:prstGeom>
          <a:noFill/>
        </p:spPr>
        <p:txBody>
          <a:bodyPr wrap="square">
            <a:spAutoFit/>
          </a:bodyPr>
          <a:lstStyle/>
          <a:p>
            <a:pPr/>
            <a:r>
              <a:rPr lang="en-US" altLang="ja-JP" dirty="0"/>
              <a:t>20</a:t>
            </a:r>
            <a:r>
              <a:rPr lang="ja-JP" altLang="en-US" dirty="0"/>
              <a:t>回の測定の平均を表示</a:t>
            </a:r>
          </a:p>
        </p:txBody>
      </p:sp>
    </p:spTree>
    <p:extLst>
      <p:ext uri="{BB962C8B-B14F-4D97-AF65-F5344CB8AC3E}">
        <p14:creationId xmlns:p14="http://schemas.microsoft.com/office/powerpoint/2010/main" val="2251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dirty="0"/>
              <a:t>測定結果②　</a:t>
            </a:r>
            <a:r>
              <a:rPr kumimoji="1" lang="ja-JP" altLang="en-US" dirty="0"/>
              <a:t>複素誘電率</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524609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5246093"/>
                <a:ext cx="4522523" cy="408125"/>
              </a:xfrm>
              <a:prstGeom prst="rect">
                <a:avLst/>
              </a:prstGeom>
              <a:blipFill>
                <a:blip r:embed="rId8"/>
                <a:stretch>
                  <a:fillRect b="-298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dirty="0"/>
              </a:p>
            </p:txBody>
          </p:sp>
        </mc:Choice>
        <mc:Fallback>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pPr/>
            <a:r>
              <a:rPr lang="en-US" altLang="ja-JP" dirty="0"/>
              <a:t>S</a:t>
            </a:r>
            <a:r>
              <a:rPr lang="ja-JP" altLang="en-US" dirty="0"/>
              <a:t>パラメータの</a:t>
            </a:r>
            <a:r>
              <a:rPr lang="en-US" altLang="ja-JP" dirty="0"/>
              <a:t>Q</a:t>
            </a:r>
            <a:r>
              <a:rPr lang="ja-JP" altLang="en-US" dirty="0"/>
              <a:t>値から算出</a:t>
            </a:r>
            <a:endParaRPr dirty="0"/>
          </a:p>
        </p:txBody>
      </p:sp>
    </p:spTree>
    <p:extLst>
      <p:ext uri="{BB962C8B-B14F-4D97-AF65-F5344CB8AC3E}">
        <p14:creationId xmlns:p14="http://schemas.microsoft.com/office/powerpoint/2010/main" val="31321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dirty="0"/>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dirty="0">
                <a:latin typeface="+mn-ea"/>
                <a:cs typeface="Times New Roman" panose="02020603050405020304" pitchFamily="18" charset="0"/>
              </a:rPr>
              <a:t>→ 表皮深さの減少と表面粗さの影響</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dirty="0"/>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・実効導電率使用時に損失が大きい</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・表面粗さを考慮しない従来モデルが</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高周波での導体損失を過小評価している</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可能性</a:t>
            </a:r>
            <a:endParaRPr lang="en-US" altLang="ja-JP" sz="2000" kern="100" dirty="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このような式で実験結果を減衰定数に反映</a:t>
            </a:r>
            <a:endParaRPr lang="en-US" altLang="ja-JP" sz="2000" kern="100" dirty="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4162425" y="2638425"/>
            <a:ext cx="647700" cy="369332"/>
          </a:xfrm>
          <a:prstGeom prst="rect">
            <a:avLst/>
          </a:prstGeom>
          <a:noFill/>
        </p:spPr>
        <p:txBody>
          <a:bodyPr wrap="square" rtlCol="0">
            <a:spAutoFit/>
          </a:bodyPr>
          <a:lstStyle/>
          <a:p>
            <a:pPr algn="l"/>
            <a:r>
              <a:rPr kumimoji="1" lang="ja-JP" altLang="en-US" dirty="0">
                <a:solidFill>
                  <a:srgbClr val="0000FF"/>
                </a:solidFill>
                <a:latin typeface="メイリオ" panose="020B0604030504040204" pitchFamily="50" charset="-128"/>
                <a:ea typeface="メイリオ" panose="020B0604030504040204" pitchFamily="50" charset="-128"/>
              </a:rPr>
              <a:t>今回</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4205288" y="3448972"/>
            <a:ext cx="647700" cy="369332"/>
          </a:xfrm>
          <a:prstGeom prst="rect">
            <a:avLst/>
          </a:prstGeom>
          <a:noFill/>
        </p:spPr>
        <p:txBody>
          <a:bodyPr wrap="square" rtlCol="0">
            <a:spAutoFit/>
          </a:bodyPr>
          <a:lstStyle/>
          <a:p>
            <a:pPr algn="l"/>
            <a:r>
              <a:rPr kumimoji="1" lang="ja-JP" altLang="en-US" dirty="0">
                <a:solidFill>
                  <a:srgbClr val="FF00FF"/>
                </a:solidFill>
                <a:latin typeface="メイリオ" panose="020B0604030504040204" pitchFamily="50" charset="-128"/>
                <a:ea typeface="メイリオ" panose="020B0604030504040204" pitchFamily="50" charset="-128"/>
              </a:rPr>
              <a:t>従来</a:t>
            </a:r>
          </a:p>
        </p:txBody>
      </p:sp>
      <p:cxnSp>
        <p:nvCxnSpPr>
          <p:cNvPr id="11" name="直線矢印コネクタ 10">
            <a:extLst>
              <a:ext uri="{FF2B5EF4-FFF2-40B4-BE49-F238E27FC236}">
                <a16:creationId xmlns:a16="http://schemas.microsoft.com/office/drawing/2014/main" id="{1A201890-19F1-84CD-5EB8-1976B691DA90}"/>
              </a:ext>
            </a:extLst>
          </p:cNvPr>
          <p:cNvCxnSpPr>
            <a:stCxn id="8" idx="1"/>
          </p:cNvCxnSpPr>
          <p:nvPr/>
        </p:nvCxnSpPr>
        <p:spPr>
          <a:xfrm flipH="1" flipV="1">
            <a:off x="3674269" y="2583656"/>
            <a:ext cx="488156" cy="23943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1"/>
          </p:cNvCxnSpPr>
          <p:nvPr/>
        </p:nvCxnSpPr>
        <p:spPr>
          <a:xfrm flipH="1">
            <a:off x="3757613" y="3633638"/>
            <a:ext cx="447675" cy="55260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07C33EBEB70354680B3DF17D787E699" ma:contentTypeVersion="24" ma:contentTypeDescription="新しいドキュメントを作成します。" ma:contentTypeScope="" ma:versionID="9556dbaed037c7fa9e619b60d18dc036">
  <xsd:schema xmlns:xsd="http://www.w3.org/2001/XMLSchema" xmlns:xs="http://www.w3.org/2001/XMLSchema" xmlns:p="http://schemas.microsoft.com/office/2006/metadata/properties" xmlns:ns2="c31e4125-8b8c-47f4-b133-3f85cf428b58" xmlns:ns3="e33c5918-ab75-4cfd-99ec-d8648305b5ed" targetNamespace="http://schemas.microsoft.com/office/2006/metadata/properties" ma:root="true" ma:fieldsID="74413ad0ce213981a33bd1c6e8af85e5" ns2:_="" ns3:_="">
    <xsd:import namespace="c31e4125-8b8c-47f4-b133-3f85cf428b58"/>
    <xsd:import namespace="e33c5918-ab75-4cfd-99ec-d8648305b5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e4125-8b8c-47f4-b133-3f85cf428b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3c5918-ab75-4cfd-99ec-d8648305b5ed"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9c8e0376-454a-447e-b997-504b7ff09091}" ma:internalName="TaxCatchAll" ma:showField="CatchAllData" ma:web="e33c5918-ab75-4cfd-99ec-d8648305b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33c5918-ab75-4cfd-99ec-d8648305b5ed" xsi:nil="true"/>
    <lcf76f155ced4ddcb4097134ff3c332f xmlns="c31e4125-8b8c-47f4-b133-3f85cf428b5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072E74C-D964-4D9E-A852-75B7548433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e4125-8b8c-47f4-b133-3f85cf428b58"/>
    <ds:schemaRef ds:uri="e33c5918-ab75-4cfd-99ec-d8648305b5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openxmlformats.org/package/2006/metadata/core-properties"/>
    <ds:schemaRef ds:uri="e33c5918-ab75-4cfd-99ec-d8648305b5ed"/>
    <ds:schemaRef ds:uri="http://schemas.microsoft.com/office/infopath/2007/PartnerControls"/>
    <ds:schemaRef ds:uri="http://schemas.microsoft.com/office/2006/documentManagement/types"/>
    <ds:schemaRef ds:uri="http://purl.org/dc/dcmitype/"/>
    <ds:schemaRef ds:uri="c31e4125-8b8c-47f4-b133-3f85cf428b58"/>
    <ds:schemaRef ds:uri="http://purl.org/dc/elements/1.1/"/>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11107</TotalTime>
  <Words>2994</Words>
  <Application>Microsoft Office PowerPoint</Application>
  <PresentationFormat>画面に合わせる (4:3)</PresentationFormat>
  <Paragraphs>288</Paragraphs>
  <Slides>31</Slides>
  <Notes>24</Notes>
  <HiddenSlides>21</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31</vt:i4>
      </vt:variant>
    </vt:vector>
  </HeadingPairs>
  <TitlesOfParts>
    <vt:vector size="42" baseType="lpstr">
      <vt:lpstr>ＭＳ Ｐゴシック</vt:lpstr>
      <vt:lpstr>ＭＳ 明朝</vt:lpstr>
      <vt:lpstr>メイリオ</vt:lpstr>
      <vt:lpstr>游ゴシック</vt:lpstr>
      <vt:lpstr>游明朝</vt:lpstr>
      <vt:lpstr>Arial</vt:lpstr>
      <vt:lpstr>Cambria Math</vt:lpstr>
      <vt:lpstr>Times New Roman</vt:lpstr>
      <vt:lpstr>Wingdings</vt:lpstr>
      <vt:lpstr>XITS Math</vt:lpstr>
      <vt:lpstr>Office テーマ</vt:lpstr>
      <vt:lpstr> BCDRを用いた基板の誘電損失と 表面粗さによる電気伝導性の測定</vt:lpstr>
      <vt:lpstr>研究の背景</vt:lpstr>
      <vt:lpstr>本研究の目的</vt:lpstr>
      <vt:lpstr>測定対象の材料</vt:lpstr>
      <vt:lpstr>BCDR法による測定方法</vt:lpstr>
      <vt:lpstr>測定結果①　Sパラメータ</vt:lpstr>
      <vt:lpstr>測定結果②　複素誘電率</vt:lpstr>
      <vt:lpstr>測定結果③　実効導電率</vt:lpstr>
      <vt:lpstr>減衰定数の算出結果</vt:lpstr>
      <vt:lpstr>まとめ</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54</cp:revision>
  <cp:lastPrinted>2025-11-18T05:53:12Z</cp:lastPrinted>
  <dcterms:created xsi:type="dcterms:W3CDTF">2025-09-24T05:03:45Z</dcterms:created>
  <dcterms:modified xsi:type="dcterms:W3CDTF">2026-01-20T07:16:03Z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0x010100407C33EBEB70354680B3DF17D787E699</vt:lpwstr>
  </property>
  <property fmtid="{D5CDD505-2E9C-101B-9397-08002B2CF9AE}" pid="3" name="MediaServiceImageTags">
    <vt:lpwstr/>
  </property>
</Properties>
</file>